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pg" ContentType="video/unknown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3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2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33.xml" ContentType="application/vnd.openxmlformats-officedocument.presentationml.notesSlide+xml"/>
  <Override PartName="/ppt/embeddings/oleObject14.bin" ContentType="application/vnd.openxmlformats-officedocument.oleObject"/>
  <Override PartName="/ppt/notesSlides/notesSlide34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35.xml" ContentType="application/vnd.openxmlformats-officedocument.presentationml.notesSlide+xml"/>
  <Override PartName="/ppt/embeddings/oleObject17.bin" ContentType="application/vnd.openxmlformats-officedocument.oleObject"/>
  <Override PartName="/ppt/notesSlides/notesSlide36.xml" ContentType="application/vnd.openxmlformats-officedocument.presentationml.notesSlide+xml"/>
  <Override PartName="/ppt/embeddings/oleObject18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46"/>
  </p:notesMasterIdLst>
  <p:sldIdLst>
    <p:sldId id="844" r:id="rId2"/>
    <p:sldId id="1014" r:id="rId3"/>
    <p:sldId id="845" r:id="rId4"/>
    <p:sldId id="1015" r:id="rId5"/>
    <p:sldId id="846" r:id="rId6"/>
    <p:sldId id="847" r:id="rId7"/>
    <p:sldId id="848" r:id="rId8"/>
    <p:sldId id="849" r:id="rId9"/>
    <p:sldId id="850" r:id="rId10"/>
    <p:sldId id="851" r:id="rId11"/>
    <p:sldId id="852" r:id="rId12"/>
    <p:sldId id="853" r:id="rId13"/>
    <p:sldId id="854" r:id="rId14"/>
    <p:sldId id="855" r:id="rId15"/>
    <p:sldId id="856" r:id="rId16"/>
    <p:sldId id="857" r:id="rId17"/>
    <p:sldId id="858" r:id="rId18"/>
    <p:sldId id="859" r:id="rId19"/>
    <p:sldId id="860" r:id="rId20"/>
    <p:sldId id="932" r:id="rId21"/>
    <p:sldId id="861" r:id="rId22"/>
    <p:sldId id="862" r:id="rId23"/>
    <p:sldId id="863" r:id="rId24"/>
    <p:sldId id="864" r:id="rId25"/>
    <p:sldId id="935" r:id="rId26"/>
    <p:sldId id="936" r:id="rId27"/>
    <p:sldId id="937" r:id="rId28"/>
    <p:sldId id="938" r:id="rId29"/>
    <p:sldId id="939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54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CDC"/>
    <a:srgbClr val="99FF99"/>
    <a:srgbClr val="FFB279"/>
    <a:srgbClr val="DA71FF"/>
    <a:srgbClr val="D357FF"/>
    <a:srgbClr val="D1FFD1"/>
    <a:srgbClr val="E1FFE1"/>
    <a:srgbClr val="C8C8FF"/>
    <a:srgbClr val="E1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907" autoAdjust="0"/>
  </p:normalViewPr>
  <p:slideViewPr>
    <p:cSldViewPr>
      <p:cViewPr varScale="1">
        <p:scale>
          <a:sx n="102" d="100"/>
          <a:sy n="102" d="100"/>
        </p:scale>
        <p:origin x="-1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4C0FB1F-073C-49F3-B714-73CBCAB95A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8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894AB9-F245-494C-A63B-0972F2278132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24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64478F-60D4-496E-BB08-9CEB8DE1BA08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975D12-672B-44E1-A7F9-AC9DAE8DB32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4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F0B9E9-0443-47CC-A9A5-6559C4D4265B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71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D89F456-5E94-43C6-BDC5-217C21A6FAF3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0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267879C-6640-4EC3-A403-AAFFFF9BAB3E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36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5DDA3D-DC60-4EA5-AE65-9C1A3DE04245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15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72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66E957-D572-405A-9906-CFB17BAE736A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0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E363AF-DC46-447B-8156-0BB1434198E8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644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0B8BA7-5CDE-49A1-94BB-C59A9A09317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18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41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9D0D0A-19A5-4371-8688-288D5A4BB38D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4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894AB9-F245-494C-A63B-0972F2278132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2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9D0D0A-19A5-4371-8688-288D5A4BB38D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77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C8751F-08AD-4DC3-8F11-DDC4332AAA7D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31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1E9F9-CE9D-4662-BB33-336CDBD77F3A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6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A31D4-F44A-424B-AED9-69B41C4C185E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3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42ADD3-E5E0-40DF-9098-CBD93BAABE0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77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C66E38-CA3B-4F3B-89B7-F1A29A1D6623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C66E38-CA3B-4F3B-89B7-F1A29A1D6623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A93761-C05C-4442-8D56-C69E8428B95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3D77236-4970-4220-B91E-6EC742F24F6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F584EC-73D5-43DF-A0CF-3F1660076428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F52EA9-89DA-4846-8698-D6B527338EB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54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03519A-AD23-4350-864B-E70ADB59450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2CFA4CD-1923-4C66-B637-DB83057B8727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68021FA-6490-4CDF-935E-8EC77668C6C5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E8B1F6-3B6D-4C08-B189-F5C43F85B894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F958FD-D6F8-4C44-BACF-7A17F8969447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BA912F0-7BCC-4771-95A9-13F97C3FD62A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D68ED2-2604-4E95-8A39-002D3370C441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6C263C-7D09-4664-A31D-C922FB24A298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C5A7DBD-EB55-4892-BA8F-0AD8233DC94E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C701814-969D-4FC4-BAA7-744BC79E9953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F52EA9-89DA-4846-8698-D6B527338EB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54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1E9F9-CE9D-4662-BB33-336CDBD77F3A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40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D5D26C9-F427-45DD-B621-FE1647276782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41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A49959-196C-40EF-AE5D-5C0929EE4677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3794A9-50BE-4AA9-96F2-2AC2C7783EF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07CC96-8B06-4706-8DED-2777586031B7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44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876363-8D21-4EBB-A154-DF609EA862E7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5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9D5B20-882D-4835-AD25-42F64FE61D9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6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7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A010C04-BAB5-44DA-BDF3-5ED9CB0D2D6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2018F98-0EF9-4A10-B3FB-2B8E3E3688B9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197A55-C69B-40B8-A04D-790D8F564D31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186F7-960F-4135-90B5-3F97C2F3433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9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18456-74D4-4D36-B995-1D08E5D0B31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2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3C58D-F81C-4D04-924D-69930519BEF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5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42C35-16AD-4D78-86E9-913C292B48C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4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2E4E8-4C69-404E-8CF9-D632E365F16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D2E03-395D-43B7-B781-CF5F8DE1CF4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8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51814-6E9D-4ED3-B1A9-87061FD155A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91AE4-F641-4CFA-98AB-BE9EA5E147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7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82D6C-E386-42C8-9FF2-875C32CDF1E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2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A4FD3-08B6-4B18-9685-B19F90A7D2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8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A624A-5666-4AF5-AF31-316774A39A9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1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7E860-5585-421F-8ED6-C3DBE48BAC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3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38342-7A8A-4DB8-8743-E9B75FE0F60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0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CF5FF"/>
            </a:gs>
            <a:gs pos="50000">
              <a:schemeClr val="tx1"/>
            </a:gs>
            <a:gs pos="100000">
              <a:srgbClr val="DCF5F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707A0F7-4FFF-4748-A9B7-E82C91A1925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009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6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6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7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8.png"/><Relationship Id="rId1" Type="http://schemas.microsoft.com/office/2007/relationships/media" Target="file:///C:\Users\marron\Documents\Teaching\UNCstor891OODA-2007\StampsHistBWidth.mpg" TargetMode="External"/><Relationship Id="rId2" Type="http://schemas.openxmlformats.org/officeDocument/2006/relationships/video" Target="file:///C:\Users\marron\Documents\Teaching\UNCstor891OODA-2007\StampsHistBWidth.mp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3.xml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8.wmf"/><Relationship Id="rId8" Type="http://schemas.openxmlformats.org/officeDocument/2006/relationships/image" Target="../media/image29.png"/><Relationship Id="rId1" Type="http://schemas.openxmlformats.org/officeDocument/2006/relationships/vmlDrawing" Target="../drawings/vmlDrawing6.vml"/><Relationship Id="rId2" Type="http://schemas.microsoft.com/office/2007/relationships/media" Target="../media/media5.m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5.xml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8.wmf"/><Relationship Id="rId8" Type="http://schemas.openxmlformats.org/officeDocument/2006/relationships/image" Target="../media/image31.png"/><Relationship Id="rId1" Type="http://schemas.openxmlformats.org/officeDocument/2006/relationships/vmlDrawing" Target="../drawings/vmlDrawing8.vml"/><Relationship Id="rId2" Type="http://schemas.microsoft.com/office/2007/relationships/media" Target="../media/media6.m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6.xml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wmf"/><Relationship Id="rId8" Type="http://schemas.openxmlformats.org/officeDocument/2006/relationships/image" Target="../media/image32.png"/><Relationship Id="rId1" Type="http://schemas.openxmlformats.org/officeDocument/2006/relationships/vmlDrawing" Target="../drawings/vmlDrawing9.vml"/><Relationship Id="rId2" Type="http://schemas.microsoft.com/office/2007/relationships/media" Target="../media/media7.m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17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Statistical Smoothing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1 Dimension</a:t>
            </a:r>
          </a:p>
          <a:p>
            <a:pPr marL="711200" indent="-711200" eaLnBrk="1" hangingPunct="1">
              <a:buFontTx/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(Numbers as Data Objects)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8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Histograms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Less Well Understood issue: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bin location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Major impact on number of modes (2-7)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All for </a:t>
            </a:r>
            <a:r>
              <a:rPr lang="en-US" i="1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same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binwidth</a:t>
            </a: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" name="StampsHistLoc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3124200"/>
            <a:ext cx="411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1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Histograms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bin location: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What is going on?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Compare with </a:t>
            </a:r>
            <a:r>
              <a:rPr lang="en-US" i="1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Average Histogram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" name="StampsHistLocKD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3124200"/>
            <a:ext cx="411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2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Compare shifts with </a:t>
            </a:r>
            <a:r>
              <a:rPr lang="en-US" i="1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Average Histogram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For 7 mode shift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Peaks </a:t>
            </a:r>
            <a:r>
              <a:rPr lang="en-US" i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line up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with bin centers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 shifted histo’s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find peaks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2561" name="Picture 34" descr="StampsHistBWidth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11513"/>
            <a:ext cx="41148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32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Compare shifts with </a:t>
            </a:r>
            <a:r>
              <a:rPr lang="en-US" i="1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Average Histogram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For 2 (3?) mode shift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Peaks </a:t>
            </a:r>
            <a:r>
              <a:rPr lang="en-US" i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split between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bins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 shifted histo’s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miss peaks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3585" name="Picture 34" descr="StampsHistBWidth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3211513"/>
            <a:ext cx="408622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82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Histogram Drawbacks: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Need to choose bin width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Need to choose bin location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 </a:t>
            </a:r>
            <a:r>
              <a:rPr lang="en-US" i="1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Average Histogram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reveals structure 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 should use that, instead of histo</a:t>
            </a: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Name:  Kernel Density Estimate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8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Chondrite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Data: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Stony (</a:t>
            </a:r>
            <a:r>
              <a:rPr lang="en-US" strike="sngStrike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metal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Meteor</a:t>
            </a:r>
            <a:r>
              <a:rPr lang="en-US" u="sng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ites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(hit the earth)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 have a chunk of rock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Study “% of silica”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how many sources?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Only 22 rocks…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Histogram hopeless?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Brought to statistical literature by: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Good and Gaskins (1980)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28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Chondrite Data: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Represent points by </a:t>
            </a:r>
            <a:r>
              <a:rPr lang="en-US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red bars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Where are data “more dense”?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66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6418263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Chondrite Data: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Put </a:t>
            </a:r>
            <a:r>
              <a:rPr lang="en-US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probability mass 1/n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at each point</a:t>
            </a:r>
            <a:endParaRPr lang="en-US" smtClea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Smooth piece of “density”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76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514600"/>
            <a:ext cx="6418263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71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Chondrite Data: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Sum </a:t>
            </a:r>
            <a:r>
              <a:rPr lang="en-US" smtClean="0">
                <a:solidFill>
                  <a:srgbClr val="00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pieces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to estimate </a:t>
            </a:r>
            <a:r>
              <a:rPr lang="en-US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Suggests 3 modes (rock sources)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87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514600"/>
            <a:ext cx="6418263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8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Mathematical Notation: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Where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Window shape given by “kernel”,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Window width given by “bandwidth”,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6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33600" y="1600200"/>
          <a:ext cx="45593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4" name="Equation" r:id="rId4" imgW="1434960" imgH="431640" progId="Equation.3">
                  <p:embed/>
                </p:oleObj>
              </mc:Choice>
              <mc:Fallback>
                <p:oleObj name="Equation" r:id="rId4" imgW="1434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45593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657600" y="4419600"/>
          <a:ext cx="26622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5" name="Equation" r:id="rId6" imgW="1028520" imgH="431640" progId="Equation.3">
                  <p:embed/>
                </p:oleObj>
              </mc:Choice>
              <mc:Fallback>
                <p:oleObj name="Equation" r:id="rId6" imgW="1028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419600"/>
                        <a:ext cx="266223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8001000" y="5486400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6" name="Equation" r:id="rId8" imgW="126720" imgH="177480" progId="Equation.3">
                  <p:embed/>
                </p:oleObj>
              </mc:Choice>
              <mc:Fallback>
                <p:oleObj name="Equation" r:id="rId8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5486400"/>
                        <a:ext cx="381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71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Statistical Smoothing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1 Dimension,  2 Major Settings: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“Histograms”</a:t>
            </a:r>
          </a:p>
          <a:p>
            <a:pPr marL="711200" indent="-711200" eaLnBrk="1" hangingPunct="1"/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Nonparametric Regression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“Scatterplot Smoothing”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5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Mathematical Notation: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Was 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Used 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PCA 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Graphics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3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4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5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06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33600" y="1600200"/>
          <a:ext cx="45593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Equation" r:id="rId4" imgW="1434960" imgH="431640" progId="Equation.3">
                  <p:embed/>
                </p:oleObj>
              </mc:Choice>
              <mc:Fallback>
                <p:oleObj name="Equation" r:id="rId4" imgW="1434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45593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12489" r="7579"/>
          <a:stretch>
            <a:fillRect/>
          </a:stretch>
        </p:blipFill>
        <p:spPr>
          <a:xfrm>
            <a:off x="4038600" y="2667000"/>
            <a:ext cx="5005387" cy="7535862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V="1">
            <a:off x="2209800" y="4724400"/>
            <a:ext cx="5943600" cy="1066800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09800" y="5791200"/>
            <a:ext cx="6019800" cy="381000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8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kernel (window shape)?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Controversial issue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Want Computational Speed?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Want Statistical Efficiency?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Want </a:t>
            </a:r>
            <a:r>
              <a:rPr lang="en-US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mooth Estimates?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There is more, but personal choice:    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Gaussian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Good </a:t>
            </a:r>
            <a:r>
              <a:rPr lang="en-US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verall Reference:   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Wand and Jones (1994)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972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20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bandwidth (window width)?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Very important to performance</a:t>
            </a: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Fundamental Issue: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Which modes are “really there”?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" name="StampsKD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2057400"/>
            <a:ext cx="411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How to use histograms if you must: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Undersmooth (minimizes bin edge effect)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Human eye is OK at “post-smoothing”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77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34" name="StampsHistBWidth.mp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480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03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Statistical Smoothing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 Major Settings: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“Histograms”</a:t>
            </a: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Nonparametric Regression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“Scatterplot Smoothing”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1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Bralower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Fossil Data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Prof. of Geosciences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Penn. State Univ.</a:t>
            </a:r>
          </a:p>
          <a:p>
            <a:pPr marL="0" indent="0" eaLnBrk="1" hangingPunct="1"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164866" name="Picture 2" descr="http://www3.geosc.psu.edu/people/faculty/personalpages/tbralower/images/Copy2ofTimothy_Bralower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294322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4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Bralower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Fossil Data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Study Global Climate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Time scale of millions of years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points are fossil shells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Dated by surrounding material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Ratio of Isotopes of Strontium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(differences in 4</a:t>
            </a:r>
            <a:r>
              <a:rPr lang="en-US" baseline="30000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decimal point!)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Surrogate for Sea Level (Ice Ages)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seem to have structure…</a:t>
            </a:r>
          </a:p>
          <a:p>
            <a:pPr marL="711200" indent="-711200" eaLnBrk="1" hangingPunct="1"/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4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Bralower Fossil Data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484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348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6" b="47009"/>
          <a:stretch>
            <a:fillRect/>
          </a:stretch>
        </p:blipFill>
        <p:spPr bwMode="auto">
          <a:xfrm>
            <a:off x="762000" y="1752600"/>
            <a:ext cx="7553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5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Bralower Fossil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Way to bring out structure: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Smooth the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Methods of smoothing?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Averages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Splines (several types)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Fourier – trim high frequencies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Other bases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…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Also controversial</a:t>
            </a: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Bralower Fossil Data – some smooths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368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3" b="4274"/>
          <a:stretch>
            <a:fillRect/>
          </a:stretch>
        </p:blipFill>
        <p:spPr bwMode="auto">
          <a:xfrm>
            <a:off x="838200" y="1676400"/>
            <a:ext cx="7553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30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Thicknesses of Postage Stamps 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Produced in Mexico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 ~ 70 years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During 1800s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Paper produced in several factories?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How many factories?   (Records lost)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Brought to statistical literature by: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Izenman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Sommer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(1988)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9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simple approach:  local averages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Given data: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Model in regression form: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How to estimate            ?</a:t>
            </a:r>
          </a:p>
        </p:txBody>
      </p:sp>
      <p:sp>
        <p:nvSpPr>
          <p:cNvPr id="205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5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6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7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8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8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8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8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08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2050" name="Object 33"/>
          <p:cNvGraphicFramePr>
            <a:graphicFrameLocks noChangeAspect="1"/>
          </p:cNvGraphicFramePr>
          <p:nvPr/>
        </p:nvGraphicFramePr>
        <p:xfrm>
          <a:off x="3048000" y="1981200"/>
          <a:ext cx="4152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Equation" r:id="rId4" imgW="1384200" imgH="228600" progId="Equation.3">
                  <p:embed/>
                </p:oleObj>
              </mc:Choice>
              <mc:Fallback>
                <p:oleObj name="Equation" r:id="rId4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81200"/>
                        <a:ext cx="4152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4"/>
          <p:cNvGraphicFramePr>
            <a:graphicFrameLocks noChangeAspect="1"/>
          </p:cNvGraphicFramePr>
          <p:nvPr/>
        </p:nvGraphicFramePr>
        <p:xfrm>
          <a:off x="1828800" y="4038600"/>
          <a:ext cx="4914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name="Equation" r:id="rId6" imgW="1638000" imgH="228600" progId="Equation.3">
                  <p:embed/>
                </p:oleObj>
              </mc:Choice>
              <mc:Fallback>
                <p:oleObj name="Equation" r:id="rId6" imgW="163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038600"/>
                        <a:ext cx="4914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35"/>
          <p:cNvGraphicFramePr>
            <a:graphicFrameLocks noChangeAspect="1"/>
          </p:cNvGraphicFramePr>
          <p:nvPr/>
        </p:nvGraphicFramePr>
        <p:xfrm>
          <a:off x="3810000" y="5486400"/>
          <a:ext cx="990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" name="Equation" r:id="rId8" imgW="330120" imgH="215640" progId="Equation.3">
                  <p:embed/>
                </p:oleObj>
              </mc:Choice>
              <mc:Fallback>
                <p:oleObj name="Equation" r:id="rId8" imgW="330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486400"/>
                        <a:ext cx="9906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98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0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simple approach:  local averages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Given a kernel window function: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Estimate the curve       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by a         weighted local average:</a:t>
            </a:r>
          </a:p>
          <a:p>
            <a:pPr marL="711200" indent="-711200" algn="ctr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81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2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4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5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6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7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8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89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0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1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2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3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4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5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6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7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8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99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0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1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2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3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4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5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6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7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8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109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038600" y="3124200"/>
          <a:ext cx="990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9" name="Equation" r:id="rId4" imgW="330120" imgH="215640" progId="Equation.3">
                  <p:embed/>
                </p:oleObj>
              </mc:Choice>
              <mc:Fallback>
                <p:oleObj name="Equation" r:id="rId4" imgW="330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124200"/>
                        <a:ext cx="9906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581400" y="4343400"/>
          <a:ext cx="41148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name="Equation" r:id="rId6" imgW="1498320" imgH="838080" progId="Equation.3">
                  <p:embed/>
                </p:oleObj>
              </mc:Choice>
              <mc:Fallback>
                <p:oleObj name="Equation" r:id="rId6" imgW="1498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343400"/>
                        <a:ext cx="4114800" cy="230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5"/>
          <p:cNvGraphicFramePr>
            <a:graphicFrameLocks noChangeAspect="1"/>
          </p:cNvGraphicFramePr>
          <p:nvPr/>
        </p:nvGraphicFramePr>
        <p:xfrm>
          <a:off x="2514600" y="3733800"/>
          <a:ext cx="647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1" name="Equation" r:id="rId8" imgW="215640" imgH="228600" progId="Equation.3">
                  <p:embed/>
                </p:oleObj>
              </mc:Choice>
              <mc:Fallback>
                <p:oleObj name="Equation" r:id="rId8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33800"/>
                        <a:ext cx="647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6"/>
          <p:cNvGraphicFramePr>
            <a:graphicFrameLocks noChangeAspect="1"/>
          </p:cNvGraphicFramePr>
          <p:nvPr/>
        </p:nvGraphicFramePr>
        <p:xfrm>
          <a:off x="5562600" y="1828800"/>
          <a:ext cx="28829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Equation" r:id="rId10" imgW="1041120" imgH="431640" progId="Equation.3">
                  <p:embed/>
                </p:oleObj>
              </mc:Choice>
              <mc:Fallback>
                <p:oleObj name="Equation" r:id="rId10" imgW="1041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828800"/>
                        <a:ext cx="28829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12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Interesting representation of local average: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Given kernel window weights,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i="1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constant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fit to data: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4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5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6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7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8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09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0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1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2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3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4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5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6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7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8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19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0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1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2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3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4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5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6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7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8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29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30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31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219200" y="4114800"/>
          <a:ext cx="63817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name="Equation" r:id="rId4" imgW="2323800" imgH="431640" progId="Equation.3">
                  <p:embed/>
                </p:oleObj>
              </mc:Choice>
              <mc:Fallback>
                <p:oleObj name="Equation" r:id="rId4" imgW="2323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14800"/>
                        <a:ext cx="6381750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5943600" y="2286000"/>
          <a:ext cx="28829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Equation" r:id="rId6" imgW="1041120" imgH="431640" progId="Equation.3">
                  <p:embed/>
                </p:oleObj>
              </mc:Choice>
              <mc:Fallback>
                <p:oleObj name="Equation" r:id="rId6" imgW="1041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86000"/>
                        <a:ext cx="28829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97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Constant Fits (visually):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“Moving Average”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Window width      is critical (~ k.d.e.)</a:t>
            </a:r>
          </a:p>
        </p:txBody>
      </p:sp>
      <p:sp>
        <p:nvSpPr>
          <p:cNvPr id="512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3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4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5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5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5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5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515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3886200" y="1981200"/>
          <a:ext cx="398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8" name="Equation" r:id="rId6" imgW="126720" imgH="177480" progId="Equation.3">
                  <p:embed/>
                </p:oleObj>
              </mc:Choice>
              <mc:Fallback>
                <p:oleObj name="Equation" r:id="rId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1200"/>
                        <a:ext cx="3984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PRMovie2a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0" y="2514600"/>
            <a:ext cx="533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Interesting variation:</a:t>
            </a:r>
          </a:p>
          <a:p>
            <a:pPr marL="711200" indent="-711200" algn="ctr" eaLnBrk="1" hangingPunct="1">
              <a:buFontTx/>
              <a:buNone/>
            </a:pPr>
            <a:r>
              <a:rPr lang="en-US" i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linear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fit to data: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Given kernel window weights,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51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2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3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4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5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6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7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8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59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0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1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2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3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4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5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6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7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8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69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0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1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2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3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4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5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6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7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8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6179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609600" y="4114800"/>
          <a:ext cx="760253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Equation" r:id="rId4" imgW="2768400" imgH="431640" progId="Equation.3">
                  <p:embed/>
                </p:oleObj>
              </mc:Choice>
              <mc:Fallback>
                <p:oleObj name="Equation" r:id="rId4" imgW="2768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14800"/>
                        <a:ext cx="7602538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5943600" y="2286000"/>
          <a:ext cx="28829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Equation" r:id="rId6" imgW="1041120" imgH="431640" progId="Equation.3">
                  <p:embed/>
                </p:oleObj>
              </mc:Choice>
              <mc:Fallback>
                <p:oleObj name="Equation" r:id="rId6" imgW="1041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86000"/>
                        <a:ext cx="28829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52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Linear Fits (visually):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“Intercept of Moving Fit Line”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Window width      is critical (~ k.d.e.)</a:t>
            </a:r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7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7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7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7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8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19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20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20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20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3886200" y="1981200"/>
          <a:ext cx="398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Equation" r:id="rId6" imgW="126720" imgH="177480" progId="Equation.3">
                  <p:embed/>
                </p:oleObj>
              </mc:Choice>
              <mc:Fallback>
                <p:oleObj name="Equation" r:id="rId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1200"/>
                        <a:ext cx="3984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PRMovie2b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0" y="2590800"/>
            <a:ext cx="533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Another variation: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“Intercept of Moving Polynomial Fit”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Window width      is critical (~ k.d.e.)</a:t>
            </a: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0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1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822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3886200" y="1981200"/>
          <a:ext cx="398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Equation" r:id="rId6" imgW="126720" imgH="177480" progId="Equation.3">
                  <p:embed/>
                </p:oleObj>
              </mc:Choice>
              <mc:Fallback>
                <p:oleObj name="Equation" r:id="rId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1200"/>
                        <a:ext cx="3984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PRMovie2c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0" y="2590800"/>
            <a:ext cx="533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9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 Polynomial Smoothing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What is best polynomial degree?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Once again controversial…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Advocates for all of  0, 1, 2, 3.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Depends on personal weighting of factors involved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Good reference:</a:t>
            </a:r>
          </a:p>
          <a:p>
            <a:pPr marL="400050" lvl="1" indent="0" algn="ctr" eaLnBrk="1" hangingPunct="1"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Fan &amp;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Gijbels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(1995)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Personal choice:  degree 1, local linear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792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62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Bralower Fossils – local linear smooths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389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3" b="4274"/>
          <a:stretch>
            <a:fillRect/>
          </a:stretch>
        </p:blipFill>
        <p:spPr bwMode="auto">
          <a:xfrm>
            <a:off x="838200" y="1676400"/>
            <a:ext cx="7553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73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Scatterplot Smoothing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Smooths of Bralower Fossil Data:</a:t>
            </a:r>
          </a:p>
          <a:p>
            <a:pPr marL="711200" indent="-711200" eaLnBrk="1" hangingPunct="1"/>
            <a:r>
              <a:rPr lang="en-US" u="sng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Oversmoothed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misses structure</a:t>
            </a:r>
          </a:p>
          <a:p>
            <a:pPr marL="711200" indent="-711200" eaLnBrk="1" hangingPunct="1"/>
            <a:r>
              <a:rPr lang="en-US" u="sng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Undersmoothed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feels sampling noise?</a:t>
            </a:r>
          </a:p>
          <a:p>
            <a:pPr marL="711200" indent="-711200" eaLnBrk="1" hangingPunct="1"/>
            <a:r>
              <a:rPr lang="en-US" u="sng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About right</a:t>
            </a: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shows 2 valleys: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One seems clear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 other one really there?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Same question as above…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996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4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Thicknesses of Postage Stamps 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Produced in Mexico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 ~ 70 years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During 1800s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Paper produced in several factories?</a:t>
            </a: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None/>
            </a:pPr>
            <a:endParaRPr lang="en-US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 eaLnBrk="1" hangingPunct="1"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(Thicknesses vary by up to factor of 2)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bandwidth (window width)?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Very important to performance</a:t>
            </a: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/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Fundamental Issue: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Which modes are “really there”?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" name="StampsKD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2057400"/>
            <a:ext cx="411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bandwidth (window width)?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Very important to performance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Based Choice?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Controversial Issue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Many recommendations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Suggested Reference:</a:t>
            </a:r>
          </a:p>
          <a:p>
            <a:pPr marL="711200" indent="-711200" algn="ctr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Jones,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Marron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Sheather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(1996)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Never a consensus…</a:t>
            </a:r>
          </a:p>
          <a:p>
            <a:pPr marL="711200" indent="-711200" eaLnBrk="1" hangingPunct="1">
              <a:buFontTx/>
              <a:buNone/>
            </a:pPr>
            <a:endParaRPr lang="en-US" dirty="0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201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bandwidth (window width)?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Alternate Choice: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all of them!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I.e. look at whole spectrum of smooths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Can see different structure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different smoothing levels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Connection to </a:t>
            </a:r>
            <a:r>
              <a:rPr lang="en-US" u="sng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Scale Space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Stamps data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How many modes?</a:t>
            </a:r>
          </a:p>
          <a:p>
            <a:pPr marL="1111250" lvl="1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All answers are there….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304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9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Kernel Density Estimation</a:t>
            </a:r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3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4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5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6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7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8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49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0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3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5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6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7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8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59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60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61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62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4063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440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488238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56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Statistical Smoothing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Fundamental Question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For both of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Estimation:   “Histograms”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Regression:    “Scatterplot Smoothing”</a:t>
            </a:r>
          </a:p>
          <a:p>
            <a:pPr marL="711200" indent="-711200" eaLnBrk="1" hangingPunct="1">
              <a:buFontTx/>
              <a:buNone/>
            </a:pPr>
            <a:endParaRPr lang="en-US" smtClean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Which bumps are “really there”?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vs.  “artifacts of sampling noise”?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5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histogram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dirty="0" err="1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Oversmoothed</a:t>
            </a: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Bin Width too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	large?</a:t>
            </a:r>
          </a:p>
          <a:p>
            <a:pPr marL="711200" indent="-711200" eaLnBrk="1" hangingPunct="1"/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Miss important</a:t>
            </a:r>
          </a:p>
          <a:p>
            <a:pPr marL="711200" indent="-711200" eaLnBrk="1" hangingPunct="1">
              <a:buFontTx/>
              <a:buNone/>
            </a:pPr>
            <a:r>
              <a:rPr lang="en-US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	structure?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6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5392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15393" name="Picture 38" descr="StampsHistBWidth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124200"/>
            <a:ext cx="41148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05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Another histogram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Smaller binwidth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Suggests 2 modes?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 factories making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	the paper?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16417" name="Picture 32" descr="StampsHistBWidth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41148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51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Another histogram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Smaller binwidth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Suggests 6 modes?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 factories making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	the paper?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17441" name="Picture 34" descr="StampsHistBWidth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41148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60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Another histogram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Even smaller binwidth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Suggests many modes?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Really believe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modes are “there”?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Or just sampling</a:t>
            </a:r>
          </a:p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variation?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18465" name="Picture 34" descr="StampsHistBWidth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9925"/>
            <a:ext cx="41148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59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6"/>
            </a:gs>
            <a:gs pos="50000">
              <a:schemeClr val="tx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Density Estimation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5867400"/>
          </a:xfrm>
        </p:spPr>
        <p:txBody>
          <a:bodyPr/>
          <a:lstStyle/>
          <a:p>
            <a:pPr marL="711200" indent="-711200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E.g.    Hidalgo Stamp Data</a:t>
            </a:r>
          </a:p>
          <a:p>
            <a:pPr marL="711200" indent="-711200" eaLnBrk="1" hangingPunct="1"/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Critical Issue for histograms:</a:t>
            </a:r>
          </a:p>
          <a:p>
            <a:pPr marL="711200" indent="-711200" algn="ctr" eaLnBrk="1" hangingPunct="1">
              <a:buFontTx/>
              <a:buNone/>
            </a:pPr>
            <a:r>
              <a:rPr lang="en-US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Choice of binwidth  (well understood?)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0" y="3021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0" y="3017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0" y="3265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0" y="2525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0" y="2982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2400" smtClean="0">
              <a:solidFill>
                <a:srgbClr val="FFFFFF"/>
              </a:solidFill>
            </a:endParaRPr>
          </a:p>
        </p:txBody>
      </p:sp>
      <p:pic>
        <p:nvPicPr>
          <p:cNvPr id="2" name="StampsHistBWidth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2590799"/>
            <a:ext cx="4953000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3870</TotalTime>
  <Words>1110</Words>
  <Application>Microsoft Macintosh PowerPoint</Application>
  <PresentationFormat>On-screen Show (4:3)</PresentationFormat>
  <Paragraphs>353</Paragraphs>
  <Slides>44</Slides>
  <Notes>44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Default Design</vt:lpstr>
      <vt:lpstr>Equation</vt:lpstr>
      <vt:lpstr>Statistical Smoothing</vt:lpstr>
      <vt:lpstr>Statistical Smoothing</vt:lpstr>
      <vt:lpstr>Density Estimation</vt:lpstr>
      <vt:lpstr>Density Estimation</vt:lpstr>
      <vt:lpstr>Density Estimation</vt:lpstr>
      <vt:lpstr>Density Estimation</vt:lpstr>
      <vt:lpstr>Density Estimation</vt:lpstr>
      <vt:lpstr>Density Estimation</vt:lpstr>
      <vt:lpstr>Density Estimation</vt:lpstr>
      <vt:lpstr>Histograms</vt:lpstr>
      <vt:lpstr>Histograms</vt:lpstr>
      <vt:lpstr>Density Estimation</vt:lpstr>
      <vt:lpstr>Density Estimation</vt:lpstr>
      <vt:lpstr>Density Estimation</vt:lpstr>
      <vt:lpstr>Kernel Density Estimation</vt:lpstr>
      <vt:lpstr>Kernel Density Estimation</vt:lpstr>
      <vt:lpstr>Kernel Density Estimation</vt:lpstr>
      <vt:lpstr>Kernel Density Estimation</vt:lpstr>
      <vt:lpstr>Kernel Density Estimation</vt:lpstr>
      <vt:lpstr>Kernel Density Estimation</vt:lpstr>
      <vt:lpstr>Kernel Density Estimation</vt:lpstr>
      <vt:lpstr>Kernel Density Estimation</vt:lpstr>
      <vt:lpstr>Density Estimation</vt:lpstr>
      <vt:lpstr>Statistical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Scatterplot Smoothing</vt:lpstr>
      <vt:lpstr>Kernel Density Estimation</vt:lpstr>
      <vt:lpstr>Kernel Density Estimation</vt:lpstr>
      <vt:lpstr>Kernel Density Estimation</vt:lpstr>
      <vt:lpstr>Kernel Density Estimation</vt:lpstr>
      <vt:lpstr>Statistical Smoothing</vt:lpstr>
    </vt:vector>
  </TitlesOfParts>
  <Company>Dell Computer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Preferred Customer</dc:creator>
  <cp:lastModifiedBy>Sungkyu Jung</cp:lastModifiedBy>
  <cp:revision>184</cp:revision>
  <dcterms:created xsi:type="dcterms:W3CDTF">2001-06-08T01:38:43Z</dcterms:created>
  <dcterms:modified xsi:type="dcterms:W3CDTF">2018-08-22T06:32:01Z</dcterms:modified>
</cp:coreProperties>
</file>